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3" r:id="rId7"/>
    <p:sldId id="269" r:id="rId8"/>
    <p:sldId id="258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1/14/2024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Trainity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221" y="1886312"/>
            <a:ext cx="10117959" cy="2281355"/>
          </a:xfrm>
          <a:noFill/>
        </p:spPr>
        <p:txBody>
          <a:bodyPr/>
          <a:lstStyle/>
          <a:p>
            <a:r>
              <a:rPr lang="en-US" dirty="0" smtClean="0"/>
              <a:t>Instagram </a:t>
            </a:r>
            <a:r>
              <a:rPr lang="en-US" dirty="0"/>
              <a:t>U</a:t>
            </a:r>
            <a:r>
              <a:rPr lang="en-US" dirty="0" smtClean="0"/>
              <a:t>ser Analytics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Project No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insights </a:t>
            </a:r>
            <a:br>
              <a:rPr lang="en-US" dirty="0" smtClean="0"/>
            </a:br>
            <a:r>
              <a:rPr lang="en-IN" b="1" dirty="0"/>
              <a:t>B) Investor Metrics: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885" y="2214652"/>
            <a:ext cx="3932237" cy="3691396"/>
          </a:xfrm>
        </p:spPr>
        <p:txBody>
          <a:bodyPr>
            <a:normAutofit/>
          </a:bodyPr>
          <a:lstStyle/>
          <a:p>
            <a:r>
              <a:rPr lang="en-US" sz="1800" dirty="0"/>
              <a:t>  Investors want to know if users are still active and posting on Instagram or if they are making fewer posts</a:t>
            </a:r>
            <a:r>
              <a:rPr lang="en-US" sz="1800" dirty="0" smtClean="0"/>
              <a:t>.</a:t>
            </a:r>
          </a:p>
          <a:p>
            <a:r>
              <a:rPr lang="en-US" sz="2400" dirty="0" smtClean="0"/>
              <a:t>Conclusion</a:t>
            </a:r>
          </a:p>
          <a:p>
            <a:r>
              <a:rPr lang="en-US" dirty="0"/>
              <a:t> </a:t>
            </a:r>
            <a:r>
              <a:rPr lang="en-US" sz="1800" dirty="0"/>
              <a:t>Calculate the average number of posts per user on Instagram. Also, provide the total number of photos on Instagram divided by the total number of users</a:t>
            </a:r>
            <a:r>
              <a:rPr lang="en-US" sz="1800" dirty="0" smtClean="0"/>
              <a:t>.</a:t>
            </a:r>
          </a:p>
          <a:p>
            <a:r>
              <a:rPr lang="en-US" sz="2000" dirty="0" smtClean="0"/>
              <a:t>&gt;&gt;&gt;&gt;&gt;&gt;&gt;&gt;&gt;&gt;&gt;&gt;&gt;&gt;&gt;&gt;&gt;&gt;&gt;&gt;&gt;&gt;&gt;&gt;</a:t>
            </a:r>
            <a:endParaRPr lang="en-US" sz="20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40" t="-12170" r="-7457" b="-8603"/>
          <a:stretch/>
        </p:blipFill>
        <p:spPr>
          <a:xfrm>
            <a:off x="4082473" y="544945"/>
            <a:ext cx="8257309" cy="5316106"/>
          </a:xfrm>
        </p:spPr>
      </p:pic>
    </p:spTree>
    <p:extLst>
      <p:ext uri="{BB962C8B-B14F-4D97-AF65-F5344CB8AC3E}">
        <p14:creationId xmlns:p14="http://schemas.microsoft.com/office/powerpoint/2010/main" val="408351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insights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885" y="2214652"/>
            <a:ext cx="3932237" cy="3691396"/>
          </a:xfrm>
        </p:spPr>
        <p:txBody>
          <a:bodyPr>
            <a:normAutofit/>
          </a:bodyPr>
          <a:lstStyle/>
          <a:p>
            <a:r>
              <a:rPr lang="en-US" sz="1800" dirty="0"/>
              <a:t>  Investors want to know if the platform is crowded with fake and dummy accounts</a:t>
            </a:r>
            <a:r>
              <a:rPr lang="en-US" dirty="0" smtClean="0"/>
              <a:t>.</a:t>
            </a:r>
          </a:p>
          <a:p>
            <a:r>
              <a:rPr lang="en-US" sz="2400" dirty="0" smtClean="0"/>
              <a:t>Conclusion</a:t>
            </a:r>
          </a:p>
          <a:p>
            <a:r>
              <a:rPr lang="en-US" sz="1800" dirty="0"/>
              <a:t>Identify users (potential bots) who have liked every single photo on the site, as this is not typically possible for a normal user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sz="2000" dirty="0" smtClean="0"/>
              <a:t>&gt;&gt;&gt;&gt;&gt;&gt;&gt;&gt;&gt;&gt;&gt;&gt;&gt;&gt;&gt;&gt;&gt;&gt;&gt;&gt;&gt;&gt;&gt;&gt;</a:t>
            </a:r>
            <a:endParaRPr lang="en-US" sz="20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14" t="-7492" r="-23202" b="-13140"/>
          <a:stretch/>
        </p:blipFill>
        <p:spPr>
          <a:xfrm>
            <a:off x="5227782" y="46182"/>
            <a:ext cx="6077527" cy="7038109"/>
          </a:xfrm>
        </p:spPr>
      </p:pic>
    </p:spTree>
    <p:extLst>
      <p:ext uri="{BB962C8B-B14F-4D97-AF65-F5344CB8AC3E}">
        <p14:creationId xmlns:p14="http://schemas.microsoft.com/office/powerpoint/2010/main" val="303881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18" y="1034636"/>
            <a:ext cx="10515600" cy="782638"/>
          </a:xfrm>
        </p:spPr>
        <p:txBody>
          <a:bodyPr/>
          <a:lstStyle/>
          <a:p>
            <a:r>
              <a:rPr lang="en-IN" b="1" dirty="0"/>
              <a:t>Project Description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…………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76382" y="3272330"/>
            <a:ext cx="10845800" cy="151210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In this project extract  helpful  insights from row data information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Using the </a:t>
            </a:r>
            <a:r>
              <a:rPr lang="en-US" dirty="0"/>
              <a:t>Structured query language (SQL) is </a:t>
            </a:r>
            <a:r>
              <a:rPr lang="en-US" b="1" dirty="0"/>
              <a:t>a standard language for database creation and manipulation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546764" y="1817274"/>
            <a:ext cx="5153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.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06764" y="655782"/>
            <a:ext cx="10076873" cy="3999346"/>
          </a:xfrm>
        </p:spPr>
        <p:txBody>
          <a:bodyPr/>
          <a:lstStyle/>
          <a:p>
            <a:r>
              <a:rPr lang="en-IN" dirty="0" smtClean="0"/>
              <a:t>Approach</a:t>
            </a:r>
            <a:br>
              <a:rPr lang="en-IN" dirty="0" smtClean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>The project was executed using </a:t>
            </a:r>
            <a:r>
              <a:rPr lang="en-IN" sz="2400" dirty="0" err="1" smtClean="0"/>
              <a:t>sql</a:t>
            </a:r>
            <a:r>
              <a:rPr lang="en-IN" sz="2400" dirty="0"/>
              <a:t> </a:t>
            </a:r>
            <a:r>
              <a:rPr lang="en-IN" sz="2400" dirty="0" smtClean="0"/>
              <a:t>where queries were utilized to create a </a:t>
            </a:r>
            <a:br>
              <a:rPr lang="en-IN" sz="2400" dirty="0" smtClean="0"/>
            </a:br>
            <a:r>
              <a:rPr lang="en-IN" sz="2400" dirty="0" smtClean="0"/>
              <a:t>database from the provided raw data sorting and data extracting queries were then implemented to obtain the required</a:t>
            </a:r>
            <a:br>
              <a:rPr lang="en-IN" sz="2400" dirty="0" smtClean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779825"/>
            <a:ext cx="10515599" cy="629105"/>
          </a:xfrm>
        </p:spPr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199" y="-101600"/>
            <a:ext cx="10515599" cy="5854130"/>
          </a:xfrm>
        </p:spPr>
        <p:txBody>
          <a:bodyPr>
            <a:normAutofit/>
          </a:bodyPr>
          <a:lstStyle/>
          <a:p>
            <a:r>
              <a:rPr lang="en-IN" dirty="0" smtClean="0"/>
              <a:t>Tech Stack used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sz="2400" dirty="0" smtClean="0"/>
              <a:t>Tech stack used included MySQL Workbench v8.0.30.0</a:t>
            </a:r>
            <a:br>
              <a:rPr lang="en-IN" sz="2400" dirty="0" smtClean="0"/>
            </a:br>
            <a:r>
              <a:rPr lang="en-IN" sz="2400" dirty="0"/>
              <a:t> </a:t>
            </a:r>
            <a:r>
              <a:rPr lang="en-IN" sz="2400" dirty="0" smtClean="0"/>
              <a:t>   </a:t>
            </a:r>
            <a:r>
              <a:rPr lang="en-US" sz="2200" dirty="0" smtClean="0"/>
              <a:t>MySQL </a:t>
            </a:r>
            <a:r>
              <a:rPr lang="en-US" sz="2200" dirty="0"/>
              <a:t>Workbench is a graphical tool for working with MySQL servers and databases</a:t>
            </a: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679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insights A)Marketing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3888"/>
            <a:ext cx="3932237" cy="3691396"/>
          </a:xfrm>
        </p:spPr>
        <p:txBody>
          <a:bodyPr>
            <a:normAutofit/>
          </a:bodyPr>
          <a:lstStyle/>
          <a:p>
            <a:r>
              <a:rPr lang="en-US" sz="1800" dirty="0"/>
              <a:t>The marketing team wants to reward the most loyal users, </a:t>
            </a:r>
            <a:r>
              <a:rPr lang="en-US" sz="1800" dirty="0" smtClean="0"/>
              <a:t> </a:t>
            </a:r>
            <a:r>
              <a:rPr lang="en-US" sz="1800" dirty="0"/>
              <a:t>who have been using the platform for the </a:t>
            </a:r>
            <a:r>
              <a:rPr lang="en-US" sz="1800" dirty="0" smtClean="0"/>
              <a:t>longest </a:t>
            </a:r>
            <a:r>
              <a:rPr lang="en-US" sz="1800" dirty="0"/>
              <a:t>time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2400" dirty="0" smtClean="0"/>
              <a:t>Conclusion</a:t>
            </a:r>
          </a:p>
          <a:p>
            <a:r>
              <a:rPr lang="en-US" sz="2000" dirty="0"/>
              <a:t>the five oldest users on Instagram from the provided database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&gt;&gt;&gt;&gt;&gt;&gt;&gt;&gt;&gt;&gt;&gt;&gt;&gt;&gt;&gt;&gt;&gt;&gt;&gt;&gt;&gt;&gt;&gt;&gt;</a:t>
            </a:r>
            <a:endParaRPr lang="en-US" sz="2000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2" r="-2331" b="-494"/>
          <a:stretch/>
        </p:blipFill>
        <p:spPr>
          <a:xfrm>
            <a:off x="5728132" y="212438"/>
            <a:ext cx="6316085" cy="6428508"/>
          </a:xfrm>
        </p:spPr>
      </p:pic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insights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3888"/>
            <a:ext cx="3932237" cy="3691396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sz="1800" dirty="0"/>
              <a:t>The team wants to encourage inactive users to start posting by sending them promotional emails</a:t>
            </a:r>
            <a:r>
              <a:rPr lang="en-US" dirty="0"/>
              <a:t>.</a:t>
            </a:r>
            <a:endParaRPr lang="en-US" sz="1800" dirty="0"/>
          </a:p>
          <a:p>
            <a:r>
              <a:rPr lang="en-US" sz="2400" dirty="0" smtClean="0"/>
              <a:t>Conclusion</a:t>
            </a:r>
          </a:p>
          <a:p>
            <a:r>
              <a:rPr lang="en-US" sz="1800" dirty="0"/>
              <a:t> users who have never posted a single photo on Instagram</a:t>
            </a:r>
            <a:r>
              <a:rPr lang="en-US" dirty="0"/>
              <a:t>.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&gt;&gt;&gt;&gt;&gt;&gt;&gt;&gt;&gt;&gt;&gt;&gt;&gt;&gt;&gt;&gt;&gt;&gt;&gt;&gt;&gt;&gt;&gt;&gt;</a:t>
            </a:r>
            <a:endParaRPr lang="en-US" sz="2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" b="2346"/>
          <a:stretch>
            <a:fillRect/>
          </a:stretch>
        </p:blipFill>
        <p:spPr>
          <a:xfrm>
            <a:off x="5247843" y="586510"/>
            <a:ext cx="6172200" cy="5403850"/>
          </a:xfrm>
        </p:spPr>
      </p:pic>
    </p:spTree>
    <p:extLst>
      <p:ext uri="{BB962C8B-B14F-4D97-AF65-F5344CB8AC3E}">
        <p14:creationId xmlns:p14="http://schemas.microsoft.com/office/powerpoint/2010/main" val="287736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insights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3888"/>
            <a:ext cx="3932237" cy="3691396"/>
          </a:xfrm>
        </p:spPr>
        <p:txBody>
          <a:bodyPr>
            <a:normAutofit/>
          </a:bodyPr>
          <a:lstStyle/>
          <a:p>
            <a:r>
              <a:rPr lang="en-US" sz="1800" dirty="0"/>
              <a:t>The team has organized a contest where the user with the most likes on a single photo wins.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2400" dirty="0" smtClean="0"/>
              <a:t>Conclusion</a:t>
            </a:r>
          </a:p>
          <a:p>
            <a:r>
              <a:rPr lang="en-US" sz="1800" dirty="0"/>
              <a:t>Determine the winner of the contest and provide their details to the </a:t>
            </a:r>
            <a:r>
              <a:rPr lang="en-US" sz="1800" dirty="0" smtClean="0"/>
              <a:t>team</a:t>
            </a:r>
          </a:p>
          <a:p>
            <a:r>
              <a:rPr lang="en-US" sz="2000" dirty="0" smtClean="0"/>
              <a:t>&gt;&gt;&gt;&gt;&gt;&gt;&gt;&gt;&gt;&gt;&gt;&gt;&gt;&gt;&gt;&gt;&gt;&gt;&gt;&gt;&gt;&gt;&gt;&gt;</a:t>
            </a:r>
            <a:endParaRPr lang="en-US" sz="2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 r="-685" b="-1978"/>
          <a:stretch/>
        </p:blipFill>
        <p:spPr>
          <a:xfrm>
            <a:off x="5948217" y="315575"/>
            <a:ext cx="5671127" cy="6464883"/>
          </a:xfrm>
        </p:spPr>
      </p:pic>
    </p:spTree>
    <p:extLst>
      <p:ext uri="{BB962C8B-B14F-4D97-AF65-F5344CB8AC3E}">
        <p14:creationId xmlns:p14="http://schemas.microsoft.com/office/powerpoint/2010/main" val="143128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insights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7779"/>
            <a:ext cx="3932237" cy="3691396"/>
          </a:xfrm>
        </p:spPr>
        <p:txBody>
          <a:bodyPr>
            <a:normAutofit/>
          </a:bodyPr>
          <a:lstStyle/>
          <a:p>
            <a:r>
              <a:rPr lang="en-US" sz="1800" dirty="0"/>
              <a:t> A partner brand wants to know the most popular hashtags to use in their posts to reach the most people.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2400" dirty="0" smtClean="0"/>
              <a:t>Conclusion</a:t>
            </a:r>
          </a:p>
          <a:p>
            <a:r>
              <a:rPr lang="en-US" dirty="0"/>
              <a:t>: </a:t>
            </a:r>
            <a:r>
              <a:rPr lang="en-US" sz="1800" dirty="0"/>
              <a:t>Identify and suggest the top five most commonly </a:t>
            </a:r>
            <a:r>
              <a:rPr lang="en-US" dirty="0"/>
              <a:t>used hashtags on the platform</a:t>
            </a:r>
            <a:r>
              <a:rPr lang="en-US" dirty="0" smtClean="0"/>
              <a:t>.</a:t>
            </a:r>
          </a:p>
          <a:p>
            <a:r>
              <a:rPr lang="en-US" sz="2000" dirty="0" smtClean="0"/>
              <a:t>&gt;&gt;&gt;&gt;&gt;&gt;&gt;&gt;&gt;&gt;&gt;&gt;&gt;&gt;&gt;&gt;&gt;&gt;&gt;&gt;&gt;&gt;&gt;&gt;</a:t>
            </a:r>
            <a:endParaRPr lang="en-US" sz="2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" b="2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660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insights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885" y="2214652"/>
            <a:ext cx="3932237" cy="3691396"/>
          </a:xfrm>
        </p:spPr>
        <p:txBody>
          <a:bodyPr>
            <a:normAutofit/>
          </a:bodyPr>
          <a:lstStyle/>
          <a:p>
            <a:r>
              <a:rPr lang="en-US" sz="1800" dirty="0"/>
              <a:t> The team wants to know the best day of the week to launch ads</a:t>
            </a:r>
            <a:r>
              <a:rPr lang="en-US" dirty="0"/>
              <a:t>.</a:t>
            </a:r>
            <a:endParaRPr lang="en-US" sz="1800" dirty="0"/>
          </a:p>
          <a:p>
            <a:r>
              <a:rPr lang="en-US" sz="2400" dirty="0" smtClean="0"/>
              <a:t>Conclusion</a:t>
            </a:r>
          </a:p>
          <a:p>
            <a:r>
              <a:rPr lang="en-US" dirty="0"/>
              <a:t> </a:t>
            </a:r>
            <a:r>
              <a:rPr lang="en-US" sz="1800" dirty="0"/>
              <a:t>Determine the day of the week when most users register on Instagram. Provide insights on when to schedule an ad campaign</a:t>
            </a:r>
            <a:r>
              <a:rPr lang="en-US" dirty="0" smtClean="0"/>
              <a:t>.</a:t>
            </a:r>
          </a:p>
          <a:p>
            <a:r>
              <a:rPr lang="en-US" sz="2000" dirty="0" smtClean="0"/>
              <a:t>&gt;&gt;&gt;&gt;&gt;&gt;&gt;&gt;&gt;&gt;&gt;&gt;&gt;&gt;&gt;&gt;&gt;&gt;&gt;&gt;&gt;&gt;&gt;&gt;</a:t>
            </a:r>
            <a:endParaRPr lang="en-US" sz="2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5" t="-8205" r="9332" b="-1"/>
          <a:stretch/>
        </p:blipFill>
        <p:spPr>
          <a:xfrm>
            <a:off x="4725122" y="1283854"/>
            <a:ext cx="7300975" cy="4137891"/>
          </a:xfrm>
        </p:spPr>
      </p:pic>
    </p:spTree>
    <p:extLst>
      <p:ext uri="{BB962C8B-B14F-4D97-AF65-F5344CB8AC3E}">
        <p14:creationId xmlns:p14="http://schemas.microsoft.com/office/powerpoint/2010/main" val="2426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infopath/2007/PartnerControls"/>
    <ds:schemaRef ds:uri="16c05727-aa75-4e4a-9b5f-8a80a1165891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71af3243-3dd4-4a8d-8c0d-dd76da1f02a5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433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Gill Sans MT</vt:lpstr>
      <vt:lpstr>Office Theme</vt:lpstr>
      <vt:lpstr>Instagram User Analytics</vt:lpstr>
      <vt:lpstr>Project Description</vt:lpstr>
      <vt:lpstr>Approach  The project was executed using sql where queries were utilized to create a  database from the provided raw data sorting and data extracting queries were then implemented to obtain the required   </vt:lpstr>
      <vt:lpstr>Tech Stack used  Tech stack used included MySQL Workbench v8.0.30.0     MySQL Workbench is a graphical tool for working with MySQL servers and databases   </vt:lpstr>
      <vt:lpstr>Project insights A)Marketing </vt:lpstr>
      <vt:lpstr>Project insights </vt:lpstr>
      <vt:lpstr>Project insights </vt:lpstr>
      <vt:lpstr>Project insights  </vt:lpstr>
      <vt:lpstr>Project insights  </vt:lpstr>
      <vt:lpstr>Project insights  B) Investor Metrics:</vt:lpstr>
      <vt:lpstr>Project insights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2024-01-14T00:04:31Z</dcterms:created>
  <dcterms:modified xsi:type="dcterms:W3CDTF">2024-01-14T03:18:15Z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